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5125700" cy="10693400"/>
  <p:notesSz cx="151257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95272" y="879474"/>
          <a:ext cx="13097510" cy="7948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5208905"/>
                <a:gridCol w="1503679"/>
                <a:gridCol w="4839970"/>
              </a:tblGrid>
              <a:tr h="553085"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dirty="0" sz="1800" spc="-5" b="1">
                          <a:latin typeface="Cambria"/>
                          <a:cs typeface="Cambria"/>
                        </a:rPr>
                        <a:t>UYGULAMA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30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882650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dirty="0" sz="1800" spc="-5" b="1">
                          <a:latin typeface="Cambria"/>
                          <a:cs typeface="Cambria"/>
                        </a:rPr>
                        <a:t>GEÇİŞ ZORUNLULUĞUN</a:t>
                      </a:r>
                      <a:r>
                        <a:rPr dirty="0" sz="1800" spc="-1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b="1">
                          <a:latin typeface="Cambria"/>
                          <a:cs typeface="Cambria"/>
                        </a:rPr>
                        <a:t>KAPSAMI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30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dirty="0" sz="1800" b="1">
                          <a:latin typeface="Cambria"/>
                          <a:cs typeface="Cambria"/>
                        </a:rPr>
                        <a:t>DAYANAK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30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66700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dirty="0" sz="1800" spc="-5" b="1">
                          <a:latin typeface="Cambria"/>
                          <a:cs typeface="Cambria"/>
                        </a:rPr>
                        <a:t>ZORUNLULUK GEÇİŞ TARİHİ</a:t>
                      </a:r>
                      <a:r>
                        <a:rPr dirty="0" sz="1800" spc="-4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b="1">
                          <a:latin typeface="Cambria"/>
                          <a:cs typeface="Cambria"/>
                        </a:rPr>
                        <a:t>AÇIKLAMASI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30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360805" marR="59690" indent="-1278890">
                        <a:lnSpc>
                          <a:spcPct val="104200"/>
                        </a:lnSpc>
                        <a:spcBef>
                          <a:spcPts val="63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1-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2018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hesap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dönemi brüt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satış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hasılatı (veya satışları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gayrisafı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hasılatı)  10 Milyon TL ve üzeri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olan</a:t>
                      </a:r>
                      <a:r>
                        <a:rPr dirty="0" sz="12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06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454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2049780" marR="335280" indent="-1687195">
                        <a:lnSpc>
                          <a:spcPct val="104200"/>
                        </a:lnSpc>
                        <a:spcBef>
                          <a:spcPts val="63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1/1/2020 tarihinden itibaren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e-Fatura uygulamasına geçmek  zorundadır.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06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774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751205" marR="270510" indent="-459105">
                        <a:lnSpc>
                          <a:spcPct val="1042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2-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2018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veya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2019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hesap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dönemleri brüt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satış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hasılatı (veya satışları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gayrisafı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hasılatı)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5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Milyon TL ve üzeri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olan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049780" marR="335280" indent="-1687195">
                        <a:lnSpc>
                          <a:spcPct val="1042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1/7/2020 tarihinden itibaren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e-Fatura uygulamasına geçmek  zorundadır.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1205" marR="129539" indent="-600710">
                        <a:lnSpc>
                          <a:spcPct val="1042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3-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veya müteakip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hesap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dönemleri brüt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satış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hasılatı (veya satışları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gayrisafı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hasılatı)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5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Milyon TL ve üzeri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olan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83310" marR="140335" indent="-88582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ilgili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hesap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dönemini izleyen yılın yedinci ayının başından itibaren,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e-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Fatura uygulamasına geçmek zorundadır.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976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72085" marR="15049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4-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4760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Özel Tüketim Vergisi Kanununa ekli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listedeki malların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imali, ithali,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teslimi vb. faaliyetleri nedeniyle Enerji Piyasası Düzenleme  Kurumu (EPDK)'ndan lisans alan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(bayilik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lisansı dâhil)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431165" marR="40449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1/7/2020 tarihinden itibaren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,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veya müteakip yıllarda  gerçekleştirenler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ise,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lisans alımı veya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imal,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inşa veya</a:t>
                      </a:r>
                      <a:r>
                        <a:rPr dirty="0" sz="1200" spc="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ithalin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91770" marR="164465">
                        <a:lnSpc>
                          <a:spcPct val="1042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gerçekleştirildiği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ayı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izleyen dördüncü ayın başından itibaren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e-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Fatura uygulamasına geçmek zorundadır.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20239" marR="115570" indent="-1781810">
                        <a:lnSpc>
                          <a:spcPct val="104200"/>
                        </a:lnSpc>
                        <a:spcBef>
                          <a:spcPts val="960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5-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Özel Tüketim Vergisi Kanununa ekli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(III)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listedeki malları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imal,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inşa  ve/veya ithal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edenler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12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6-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Mal veya hizmetlerin alınması,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satılması,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kiralanması veya</a:t>
                      </a:r>
                      <a:r>
                        <a:rPr dirty="0" sz="1200" spc="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dağıtımı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79375" marR="57150" indent="-190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işlemlerinin gerçekleştirilmesine aracılık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etmek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üzere internet ortamında 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6563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Elektronik Ticaretin Düzenlenmesi Hakkında Kanunda tanımlanan  başkalarına ait iktisadi ve ticari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faaliyetlerin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yapılmasına elektronik</a:t>
                      </a:r>
                      <a:r>
                        <a:rPr dirty="0" sz="1200" spc="6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ticaret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80645" marR="58419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ortamını sağlayan gerçek ya da tüzel kişi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aracı hizmet sağlayıcıları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,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internet  ortamında gerçek </a:t>
                      </a:r>
                      <a:r>
                        <a:rPr dirty="0" sz="1200" b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ve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tüzel kişilere ait gayrimenkul, motorlu</a:t>
                      </a:r>
                      <a:r>
                        <a:rPr dirty="0" sz="1200" spc="10" b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araç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23825" marR="102235">
                        <a:lnSpc>
                          <a:spcPct val="104200"/>
                        </a:lnSpc>
                      </a:pP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vasıtalarının satılmasına veya kiralanmasına ilişkin ilanları yayınlayan  internet sitelerinin </a:t>
                      </a:r>
                      <a:r>
                        <a:rPr dirty="0" sz="1200" b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sahipleri </a:t>
                      </a:r>
                      <a:r>
                        <a:rPr dirty="0" sz="1200" spc="-5" b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veya işleticileri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 b="1">
                          <a:solidFill>
                            <a:srgbClr val="00AFEF"/>
                          </a:solidFill>
                          <a:latin typeface="Cambria"/>
                          <a:cs typeface="Cambria"/>
                        </a:rPr>
                        <a:t>internet ortamında  reklamların yayınlanmasına aracılık faaliyetinde bulunan internet  reklamcılığı hizmet</a:t>
                      </a:r>
                      <a:r>
                        <a:rPr dirty="0" sz="1200" spc="-10" b="1">
                          <a:solidFill>
                            <a:srgbClr val="00AFE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00AFEF"/>
                          </a:solidFill>
                          <a:latin typeface="Cambria"/>
                          <a:cs typeface="Cambria"/>
                        </a:rPr>
                        <a:t>aracıları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98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23189" marR="97790">
                        <a:lnSpc>
                          <a:spcPct val="1042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1/7/2020 tarihine kadar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(2020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veya müteakip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hesap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dönemlerinden  itibaren bu paragrafta belirtilen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işler 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iştigal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etmek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üzere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36195" marR="889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başlayacak mükellefler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ise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işe başlama tarihinden itibaren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3 ay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içinde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)  başvurularını ve fiili geçiş hazırlıklarını tamamlayarak e-Fatura  uygulamasına geçmek zorundadır.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73025" marR="50165">
                        <a:lnSpc>
                          <a:spcPct val="1042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7-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11/3/2010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tarihli ve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5957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Sebze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 Meyveler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Yeterli Arz ve Talep  Derinliği Bulunan Diğer Malların Ticaretinin Düzenlenmesi Hakkında Kanun  hükümlerine göre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komisyoncu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veya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tüccar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olarak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sebze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 meyve ticaretiyle  iştigal eden mükellefler.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597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534670" marR="224154" indent="-253365">
                        <a:lnSpc>
                          <a:spcPct val="104200"/>
                        </a:lnSpc>
                        <a:spcBef>
                          <a:spcPts val="710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1/1/2020 tarihine kadar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başvurularını ve fiili geçiş hazırlıklarını  tamamlayarak e-Fatura uygulamasına geçmek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zorundadır.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901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967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885" marR="72390" indent="1270">
                        <a:lnSpc>
                          <a:spcPct val="104200"/>
                        </a:lnSpc>
                        <a:spcBef>
                          <a:spcPts val="730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veya müteakip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hesap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dönemlerinden itibaren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bu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paragrafta  belirtilen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işler 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iştigal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etmek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üzere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başlayacak mükellefler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ise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işe  başlama tarihinden itibaren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3 ay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içinde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başvurularını ve fiili geçiş  hazırlıklarını tamamlayarak e-Fatura uygulamasına geçmek zorundadır.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927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95272" y="685926"/>
          <a:ext cx="13097510" cy="8989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5208905"/>
                <a:gridCol w="1503679"/>
                <a:gridCol w="4839970"/>
              </a:tblGrid>
              <a:tr h="1354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200025" marR="147955" indent="-26034">
                        <a:lnSpc>
                          <a:spcPct val="104200"/>
                        </a:lnSpc>
                        <a:spcBef>
                          <a:spcPts val="75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8-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İhracat İşlemlerinde e-Fatura Uygulamasına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Geçiş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Zorunluluğu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;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e-Fatura  uygulamasına kayıtlı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olan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mükelleflerden,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3065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Katma Değer Vergisi  Kanununun 11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inci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maddesi kapsamındaki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mal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ihracı (Türkiye’de</a:t>
                      </a:r>
                      <a:r>
                        <a:rPr dirty="0" sz="12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ikamet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02235" marR="7747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etmeyenlere özel fatura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yapılan bavul ticareti kapsamındaki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satışlar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dahil)  ve yolcu beraberi eşya ihracı (Türkiye’de ikamet etmeyenlere</a:t>
                      </a:r>
                      <a:r>
                        <a:rPr dirty="0" sz="1200" spc="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KDV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hesaplanarak yapılan satışlar) kapsamında fatura düzenleyecek</a:t>
                      </a:r>
                      <a:r>
                        <a:rPr dirty="0" sz="1200" spc="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olanlar,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958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667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bahsi geçen faturalarını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1/7/2017 tarihinden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(Türkiye’de</a:t>
                      </a:r>
                      <a:r>
                        <a:rPr dirty="0" sz="1200" spc="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ikamet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86995" marR="62230" indent="254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etmeyenlere özel fatura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yapılan </a:t>
                      </a:r>
                      <a:r>
                        <a:rPr dirty="0" sz="1200" spc="-5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bavul ticareti kapsamındaki </a:t>
                      </a:r>
                      <a:r>
                        <a:rPr dirty="0" sz="120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satışlar  </a:t>
                      </a:r>
                      <a:r>
                        <a:rPr dirty="0" sz="1200" spc="-5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açısından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1/7/2020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tarihinden) itibaren e-Fatura olarak düzenlemeleri  zorunludur.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80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3840" marR="219710">
                        <a:lnSpc>
                          <a:spcPts val="1500"/>
                        </a:lnSpc>
                        <a:spcBef>
                          <a:spcPts val="25"/>
                        </a:spcBef>
                        <a:tabLst>
                          <a:tab pos="4357370" algn="l"/>
                        </a:tabLst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9-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e-İrsaliye uygulamasına geçiş</a:t>
                      </a:r>
                      <a:r>
                        <a:rPr dirty="0" sz="1200" spc="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zorunluluğu</a:t>
                      </a:r>
                      <a:r>
                        <a:rPr dirty="0" sz="12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nedeniyle	e-Fatura  uygulamasına geçmek zorunda olanlar (Bkz. E-İrsaliye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Geçiş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Zorunluluğu  Bölümü)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e-İrsaliye uygulamasına geçiş zorunluluğunun başladığı</a:t>
                      </a:r>
                      <a:r>
                        <a:rPr dirty="0" sz="12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80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3025" marR="51435">
                        <a:lnSpc>
                          <a:spcPts val="1500"/>
                        </a:lnSpc>
                        <a:spcBef>
                          <a:spcPts val="25"/>
                        </a:spcBef>
                        <a:tabLst>
                          <a:tab pos="4594225" algn="l"/>
                        </a:tabLst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10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e-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Ar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şiv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Fat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yg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ula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asın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eçiş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z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unlul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uğ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ne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d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eni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y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l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e-Fatu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a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uygulamasına geçmek zorunda olanlar (Bkz. E-Arşiv Fatura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Geçiş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Zorunluluğu  Bölümü)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e-Arşiv Fatura uygulamasına geçiş zorunluluğunun başladığı</a:t>
                      </a:r>
                      <a:r>
                        <a:rPr dirty="0" sz="12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1354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265" marR="31750">
                        <a:lnSpc>
                          <a:spcPct val="104200"/>
                        </a:lnSpc>
                        <a:spcBef>
                          <a:spcPts val="75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11-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Başkanlık, yapılan analiz veya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inceleme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çalışmaları neticesinde riskli ya da  vergiye uyum düzeyi düşük olduğu tespit edilen mükellefleri veya mükellef  gruplarını, faaliyet, sektör</a:t>
                      </a:r>
                      <a:r>
                        <a:rPr dirty="0" sz="12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17475" marR="9525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ciro tutarına bağlı olmaksızın, yazılı bildirim yapmak ve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geçiş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hazırlıkları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için  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ay süre vermek suretiyle e-Fatura uygulamasına geçme zorunluluğu  getirmeye yetkilidir.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958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309245" marR="17780" indent="-26670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Kendisine yazılı bildirim yapılan mükelleflerin, yazılı bildirimde belirtilen  süreler içinde e-Fatura uygulamasına dâhil olması</a:t>
                      </a:r>
                      <a:r>
                        <a:rPr dirty="0" sz="12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gerekmektedir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80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e-ARŞİV</a:t>
                      </a:r>
                      <a:r>
                        <a:rPr dirty="0" sz="1200" spc="-2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276225" marR="75565" indent="-178435">
                        <a:lnSpc>
                          <a:spcPct val="104200"/>
                        </a:lnSpc>
                        <a:spcBef>
                          <a:spcPts val="70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1- E-Fatura Uygulamasına Zorunlu veya İsteğe Bağlı olarak Dâhil Olan/Olacak  Olan Mükellefler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( 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Fatura mükellefi olmayanlara düzenlecek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faturalar)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11454" marR="187960" indent="-635">
                        <a:lnSpc>
                          <a:spcPts val="150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Hali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hazırda e-Fatura uygulamasına dahil olanlar 1.1.2020'de,  1.1.2020'den sonra e-Fatura uygulamasına dahil olanlar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ise</a:t>
                      </a:r>
                      <a:r>
                        <a:rPr dirty="0" sz="12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e-Fatura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uygulamasına geçilen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tarihte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8743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e-ARŞİV</a:t>
                      </a:r>
                      <a:r>
                        <a:rPr dirty="0" sz="1200" spc="-2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63064" marR="34925" indent="-160655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3-Aracı Hizmet Sağlayıcıları, İnternet Ortamında İlan Yayınlayanlar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İnternet  Reklamcılığı Hizmet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Aracıları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marL="145224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Mevcutlar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1/1/2020 (2020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 ve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11125" marR="8509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müteakip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hesap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dönemlerinden itibaren belirtilen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işler 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iştigal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etmek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üzere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başlayacak mükelleflerin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ise işe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başlama tarihinden itibaren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ay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içinde)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e-ARŞİV</a:t>
                      </a:r>
                      <a:r>
                        <a:rPr dirty="0" sz="1200" spc="-2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219710" marR="198755" indent="254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4- e-Arşiv Fatura uygulamasına dahil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olmayan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mükelleflerce, </a:t>
                      </a:r>
                      <a:r>
                        <a:rPr dirty="0" sz="1200" spc="-1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1/1/2020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tarihinden itibaren vergi mükellefi olmayanlara düzenlenecek faturaların, 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vergiler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dahil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toplam tutarı 30 Bin TL’yi</a:t>
                      </a:r>
                      <a:r>
                        <a:rPr dirty="0" sz="1200" spc="-2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aşanlar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1/1/2020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38100" marR="1270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e-Arşiv Uygulamasına geçilmek zorunda değildir. Sadece belirtilen tutarın  aşılması halinde fatura e-Arşiv Fatura olarak GİB Portalleri üzerinden  düzenlenecektir.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e-ARŞİV</a:t>
                      </a:r>
                      <a:r>
                        <a:rPr dirty="0" sz="1200" spc="-2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8435" marR="155575">
                        <a:lnSpc>
                          <a:spcPts val="150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5- e-Arşiv Fatura uygulamasına dahil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olmayan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mükelleflerce, </a:t>
                      </a:r>
                      <a:r>
                        <a:rPr dirty="0" sz="1200" spc="-1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1/1/2020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tarihinden itibaren vergi mükelleflerine düzenlenecek faturaların,</a:t>
                      </a:r>
                      <a:r>
                        <a:rPr dirty="0" sz="1200" spc="9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vergiler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Cambria"/>
                          <a:cs typeface="Cambria"/>
                        </a:rPr>
                        <a:t>dahil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toplam tutarı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5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Bin TL’yi</a:t>
                      </a:r>
                      <a:r>
                        <a:rPr dirty="0" sz="1200" spc="-3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aşanlar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1160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e-ARŞİV</a:t>
                      </a:r>
                      <a:r>
                        <a:rPr dirty="0" sz="1200" spc="-2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182880" marR="158115" indent="15240">
                        <a:lnSpc>
                          <a:spcPct val="104200"/>
                        </a:lnSpc>
                        <a:spcBef>
                          <a:spcPts val="74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Başkanlık, yapılan analiz veya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inceleme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çalışmaları neticesinde riskli ya da  vergiye uyum düzeyi düşük olduğu tespit edilen mükellefleri veya mükellef  gruplarını, faaliyet, sektör ve ciro tutarına bağlı olmaksızın, yazılı bildirim  yapmak ve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geçiş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hazırlıkları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için 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ay süre vermek suretiyle</a:t>
                      </a:r>
                      <a:r>
                        <a:rPr dirty="0" sz="12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e-Arşiv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6140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Fatura uygulamasına geçme zorunluluğu getirmeye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yetkilidir.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1920" marR="17780" indent="-7937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Kendisine yazılı bildirim yapılan mükelleflerin, yazılı bildirimde belirtilen  süreler içinde e-Arşiv Fatura uygulamasına dâhil olması</a:t>
                      </a:r>
                      <a:r>
                        <a:rPr dirty="0" sz="1200" spc="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gerekmektedir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9671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e-ARŞİV</a:t>
                      </a:r>
                      <a:r>
                        <a:rPr dirty="0" sz="1200" spc="-2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FATURA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53670" marR="130810" indent="8509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internet üzerinden mal ve hizmet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satışı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yapan ve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2015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 müteakip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hesap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dönemlerinde brüt satışhasılatları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5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Milyon TL ve üzerinde olan</a:t>
                      </a:r>
                      <a:r>
                        <a:rPr dirty="0" sz="1200" spc="7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464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6995" marR="26670">
                        <a:lnSpc>
                          <a:spcPct val="104200"/>
                        </a:lnSpc>
                        <a:spcBef>
                          <a:spcPts val="73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ilgili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hesap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dönemine ilişkin gelir veya kurumlar vergisi beyannamesinin  verileceği tarihi takip eden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hesap döneminin başına</a:t>
                      </a:r>
                      <a:r>
                        <a:rPr dirty="0" sz="1200" spc="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kadar.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77470" marR="48895">
                        <a:lnSpc>
                          <a:spcPct val="104099"/>
                        </a:lnSpc>
                      </a:pPr>
                      <a:r>
                        <a:rPr dirty="0" sz="1200" spc="-5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internet </a:t>
                      </a:r>
                      <a:r>
                        <a:rPr dirty="0" sz="120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satış </a:t>
                      </a:r>
                      <a:r>
                        <a:rPr dirty="0" sz="1200" spc="-5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yapan ve </a:t>
                      </a:r>
                      <a:r>
                        <a:rPr dirty="0" sz="1200" spc="-1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2018 </a:t>
                      </a:r>
                      <a:r>
                        <a:rPr dirty="0" sz="1200" spc="-5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yılında </a:t>
                      </a:r>
                      <a:r>
                        <a:rPr dirty="0" sz="120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5 </a:t>
                      </a:r>
                      <a:r>
                        <a:rPr dirty="0" sz="1200" spc="-5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milyon TL ve üzerinde </a:t>
                      </a:r>
                      <a:r>
                        <a:rPr dirty="0" sz="120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hasılat </a:t>
                      </a:r>
                      <a:r>
                        <a:rPr dirty="0" sz="1200" spc="-5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elde  edenlerin </a:t>
                      </a:r>
                      <a:r>
                        <a:rPr dirty="0" sz="1200" spc="-1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1/1/2020 </a:t>
                      </a:r>
                      <a:r>
                        <a:rPr dirty="0" sz="1200" spc="-5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tarihinden</a:t>
                      </a:r>
                      <a:r>
                        <a:rPr dirty="0" sz="1200" spc="5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itibaren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927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95272" y="685926"/>
          <a:ext cx="13097510" cy="8971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5208905"/>
                <a:gridCol w="1503679"/>
                <a:gridCol w="4839970"/>
              </a:tblGrid>
              <a:tr h="5803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e-İRSALİYE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9690" marR="38100">
                        <a:lnSpc>
                          <a:spcPts val="150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1- Özel Tüketim Vergisi Kanununa ekli (I) sayılı listedeki malların imali,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ithali,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teslimi vb. faaliyetleri nedeniyle EPDK'dan lisans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(bayilik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lisansı dahil) alan  mükellefler.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1.7.2020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801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e-İRSALİYE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7310" marR="45085">
                        <a:lnSpc>
                          <a:spcPct val="104200"/>
                        </a:lnSpc>
                        <a:spcBef>
                          <a:spcPts val="82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2- Özel Tüketim Vergisi Kanununa ekli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(III)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listedeki malların imal,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inşa,  ithalini ve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ana bayi/distribütör şeklinde pazarlamasını</a:t>
                      </a:r>
                      <a:r>
                        <a:rPr dirty="0" sz="12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gerçekleştiren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mükellefler.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47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1.7.2020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e-İRSALİYE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74930" indent="73025">
                        <a:lnSpc>
                          <a:spcPct val="104299"/>
                        </a:lnSpc>
                        <a:spcBef>
                          <a:spcPts val="69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3-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4/6/1985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tarihli ve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3213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Maden Kanunu kapsamında düzenlenen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işletme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ruhsatı/sertifikası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sahipleri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işletme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ruhsatı/sertifikası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sahipleri ile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yaptıkları sözleşmeye istinaden maden üretim faaliyetinde bulunan gerçek</a:t>
                      </a:r>
                      <a:r>
                        <a:rPr dirty="0" sz="1200" spc="7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tüzel kişi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82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1.7.2020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e-İRSALİYE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55575" marR="130175" indent="-1905">
                        <a:lnSpc>
                          <a:spcPct val="104200"/>
                        </a:lnSpc>
                        <a:spcBef>
                          <a:spcPts val="67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4-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4/4/2001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tarihli ve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4634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Şeker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Kanununun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2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nci maddesinin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(e)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bendinde tanımına yer verilen şekerin (Beyaz şeker (standart, rafine küp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ve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kristal şeker), yarı beyaz şeker, rafine şeker, ham şeker ve kahverengi</a:t>
                      </a:r>
                      <a:r>
                        <a:rPr dirty="0" sz="1200" spc="1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şeker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64135" marR="3937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olarak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sınıflandırılan,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pancar veya kamıştan üretilen kristallendirilmiş sakaroz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nişasta kökenli izoglukoz, likid ya da kurutulmuş halde glukoz</a:t>
                      </a:r>
                      <a:r>
                        <a:rPr dirty="0" sz="12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şurubu,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68580" marR="44450" indent="-127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sakaroz veya invert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şeker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veya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her ikisinin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karışımının suda çözünmesinden  meydana gelen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şeker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çözeltisi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ve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invert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şeker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şurubu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inülin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şurubu)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imalini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gerçekleştiren mükellefler.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50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1.7.2020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774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e-İRSALİYE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165" marR="27305">
                        <a:lnSpc>
                          <a:spcPct val="104200"/>
                        </a:lnSpc>
                        <a:spcBef>
                          <a:spcPts val="72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5- e-Fatura uygulamasına kayıtlı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olan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mükelleflerden demir ve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çelik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(GTİP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72)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demir veya çelikten eşyaların (GTİP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73)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imali, ithali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veya ihracı faaliyetinde  bulunan mükellefler.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914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1.7.2020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553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e-İRSALİYE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L="210185" marR="189230" indent="1270">
                        <a:lnSpc>
                          <a:spcPct val="104200"/>
                        </a:lnSpc>
                        <a:spcBef>
                          <a:spcPts val="60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6- Tarım ve Orman Bakanlığınca gübre üretim ve tüketiminin kayıt altına  alınmasına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yönelik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oluşturulan Gübre Takip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Sistemi’ne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kayıtlı</a:t>
                      </a:r>
                      <a:r>
                        <a:rPr dirty="0" sz="12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kullanıcılar.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762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1.7.2020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764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e-İRSALİYE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4150" marR="163830" indent="3175">
                        <a:lnSpc>
                          <a:spcPct val="104200"/>
                        </a:lnSpc>
                        <a:spcBef>
                          <a:spcPts val="68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7- e-Fatura uygulamasına kayıtlı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olan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2018 veya müteakip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hesap 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dönemleri brüt satış hasılatı (veya satışları ile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gayrisafı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iş hasılatı) 25  Milyon TL </a:t>
                      </a:r>
                      <a:r>
                        <a:rPr dirty="0" sz="1200" b="1">
                          <a:latin typeface="Cambria"/>
                          <a:cs typeface="Cambria"/>
                        </a:rPr>
                        <a:t>ve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üzeri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olan</a:t>
                      </a:r>
                      <a:r>
                        <a:rPr dirty="0" sz="12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69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1.7.2020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774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e-İRSALİYE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0" marR="54610">
                        <a:lnSpc>
                          <a:spcPts val="1500"/>
                        </a:lnSpc>
                        <a:spcBef>
                          <a:spcPts val="3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8-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11/3/2010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tarihli ve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5957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Sebze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 Meyveler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Yeterli Arz ve Talep  Derinliği Bulunan Diğer Malların Ticaretinin Düzenlenmesi Hakkında Kanun  hükümlerine göre komisyoncu veya tüccar olarak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sebze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 meyve</a:t>
                      </a:r>
                      <a:r>
                        <a:rPr dirty="0" sz="1200" spc="4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ticaretiyle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iştigal eden mükellefler.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1.1.2020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1336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e-İRSALİYE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 marL="113030" marR="9144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9- Başkanlık, yapılan analiz veya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inceleme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çalışmaları neticesinde riskli ya da  vergiye uyum düzeyi düşük olduğu tespit edilen mükellefleri veya mükellef  gruplarını, faaliyet, sektör ve ciro tutarına bağlı olmaksızın, yazılı bildirim  yapmak ve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geçiş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hazırlıkları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için 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ay süre vermek suretiyle e-İrsaliye  uygulamasına geçme zorunluluğu getirmeye</a:t>
                      </a:r>
                      <a:r>
                        <a:rPr dirty="0" sz="12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yetkilidir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Kendisine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35255" marR="10922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yazılı bildirim yapılan mükelleflerin, yazılı bildirimde belirtilen süreler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içinde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e-İrsaliye uygulamasına dâhil olması gerekmektedir.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699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e-İRSALİYE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 marR="24130" indent="3810">
                        <a:lnSpc>
                          <a:spcPct val="104200"/>
                        </a:lnSpc>
                        <a:spcBef>
                          <a:spcPts val="430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10- 1/1/2020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tarihinden itibaren Özel Tüketim Vergisi Kanununa ekli (I) sayılı  listedeki malların imali,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ithali,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teslimi vb. faaliyetleri nedeniyle EPDK’dan lisans  alanlar,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46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87325" marR="162560">
                        <a:lnSpc>
                          <a:spcPts val="15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1/1/2020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tarihinden itibaren Özel Tüketim Vergisi Kanununa ekli (I)  sayılı listedeki malların imali,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ithali,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teslimi vb. faaliyetleri nedeniyle  EPDK’dan lisans alanlar, Özel Tüketim Vergisi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BE3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95272" y="685926"/>
          <a:ext cx="13097510" cy="8470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5208905"/>
                <a:gridCol w="1503679"/>
                <a:gridCol w="4839970"/>
              </a:tblGrid>
              <a:tr h="949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e-İRSALİYE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12090" marR="190500">
                        <a:lnSpc>
                          <a:spcPct val="104200"/>
                        </a:lnSpc>
                        <a:spcBef>
                          <a:spcPts val="660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11- 1/1/2020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tarihinden itibarenÖzel Tüketim Vergisi Kanununa ekli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(III)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listedeki mallan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imal, inşa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veya ithal edenler, maden ruhsat</a:t>
                      </a:r>
                      <a:r>
                        <a:rPr dirty="0" sz="1200" spc="8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veya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36830" marR="1587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sertifikası alanlar,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şeker imalini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gerçekleştirenler, demir,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çelik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ürünlerinin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imal,  ithal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veya ihracını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gerçekleştirenler,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38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L="141605" marR="114300">
                        <a:lnSpc>
                          <a:spcPct val="104200"/>
                        </a:lnSpc>
                        <a:spcBef>
                          <a:spcPts val="19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Kanununa ekli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(III)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listedeki malları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imal,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inşa veya ithal edenler,  maden ruhsat veya sertifikası alanlar,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şeker imalini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gerçekleştirenler,  demir,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çelik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ürünlerinin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imal,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ithal veya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76200" marR="48895" indent="-63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ihracını gerçekleştirenler, Gübre Takip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Sistemine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dahil olanlar,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Hal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Kayıt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Sistemi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kapsamındaki sebze ve meyvelerin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toptan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ticaretini yapmaya  başlayanlar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için,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e-İrsaliye uygulamasına geçme zorunluluğu, söz konusu  işlemlerinin gerçekleştirildiği ayı </a:t>
                      </a:r>
                      <a:r>
                        <a:rPr dirty="0" sz="1200" spc="-5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izleyen dördüncü ayın başından  itibaren</a:t>
                      </a:r>
                      <a:r>
                        <a:rPr dirty="0" sz="120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başlayacaktır.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782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524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e-İRSALİYE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76530" marR="153670" indent="635">
                        <a:lnSpc>
                          <a:spcPct val="104200"/>
                        </a:lnSpc>
                        <a:spcBef>
                          <a:spcPts val="75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13- 1/1/2020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tarihinden itibarenGübre Takip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Sistemine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dahil olanlar,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Hal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Kayıt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Sistemi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kapsamındaki sebze ve meyvelerin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toptan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ticaretini yapmaya  başlayanlar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958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41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</a:tr>
              <a:tr h="19367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Cambria"/>
                          <a:cs typeface="Cambria"/>
                        </a:rPr>
                        <a:t>e-SMM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425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Vergiden muaf olmayan serbest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meslek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 erbaplarından;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597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</a:tr>
              <a:tr h="5238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a)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1/2/2020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 itibarıyla faaliyetine devam etmekte</a:t>
                      </a:r>
                      <a:r>
                        <a:rPr dirty="0" sz="1200" spc="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olanlar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1/6/2020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tarihine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kadar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</a:tr>
              <a:tr h="4870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b)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1/2/2020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tarihinden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(bu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 dâhil) itibaren faaliyetine başlayacak</a:t>
                      </a:r>
                      <a:r>
                        <a:rPr dirty="0" sz="1200" spc="6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olanlar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46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işe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başladıkları ayı izleyen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üncü ayın sonuna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kadar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460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BC2E6"/>
                    </a:solidFill>
                  </a:tcPr>
                </a:tc>
              </a:tr>
              <a:tr h="70866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406400" marR="247650" indent="-137160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Cambria"/>
                          <a:cs typeface="Cambria"/>
                        </a:rPr>
                        <a:t>e-</a:t>
                      </a:r>
                      <a:r>
                        <a:rPr dirty="0" sz="1200" spc="-6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MÜSTAHSİL  MAKBUZU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328930">
                        <a:lnSpc>
                          <a:spcPct val="104200"/>
                        </a:lnSpc>
                        <a:spcBef>
                          <a:spcPts val="121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1- e-Fatura uygulamasına geçmek zorunda olan mükelleflerden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faaliyetleri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gereği aynı zamanda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müstahsil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makbuzu düzenlemek zorunda</a:t>
                      </a:r>
                      <a:r>
                        <a:rPr dirty="0" sz="12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olanlar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536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1.7.2020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</a:tr>
              <a:tr h="10680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2- e-Fatura uygulamasına geçmek zorunda olan mükelleflerden</a:t>
                      </a:r>
                      <a:r>
                        <a:rPr dirty="0" sz="12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faaliyetleri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3655" marR="1968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gereği aynı zamanda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müstahsil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makbuzu düzenlemek zorunda olanlardan 2020  veya müteakip yıllarda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e-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Fatura uygulamasına geçen ve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müstahsil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makbuzu  düzenleme zorunluluğu bulunan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504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e-Fatura uygulamasına geçiş süresi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içinde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</a:tr>
              <a:tr h="9582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207010">
                        <a:lnSpc>
                          <a:spcPct val="104200"/>
                        </a:lnSpc>
                        <a:spcBef>
                          <a:spcPts val="69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3-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5957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Sebze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 Meyveler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Yeterli Arz ve Talep Derinliği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Bulunan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Diğer Malların Ticaretinin Düzenlenmesi Hakkında Kanun hükümlerine göre  komisyoncu veya tüccar olarak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sebze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 meyve ticaretiyle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iştigal</a:t>
                      </a:r>
                      <a:r>
                        <a:rPr dirty="0" sz="12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eden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mükellefler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82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1.1.2020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</a:tr>
              <a:tr h="15208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33655" marR="16891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4- Başkanlık, yapılan analiz veya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inceleme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çalışmaları neticesinde riskli ya da  vergiye uyum düzeyi düşük olduğu tespit edilen mükellefleri veya mükellef  gruplarını, faaliyet, sektör ve ciro tutarına bağlı olmaksızın, yazılı bildirim  yapmak ve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geçiş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hazırlıkları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için 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ay süre vermek suretiyle e-Müstahsil  Makbuzu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uygulamasına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geçme zorunluluğu getirmeye</a:t>
                      </a:r>
                      <a:r>
                        <a:rPr dirty="0" sz="12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yetkilidir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4925" marR="2540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Kendisine yazılı bildirim yapılan mükelleflerin, yazılı bildirimde belirtilen  süreler içinde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e-Müstahsil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Makbuzu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uygulamasına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dâhil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olması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gerekmektedir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9D08E"/>
                    </a:solidFill>
                  </a:tcPr>
                </a:tc>
              </a:tr>
              <a:tr h="1261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 b="1">
                          <a:latin typeface="Cambria"/>
                          <a:cs typeface="Cambria"/>
                        </a:rPr>
                        <a:t>e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GİDER</a:t>
                      </a:r>
                      <a:r>
                        <a:rPr dirty="0" sz="1200" spc="-3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PUSULASI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170180">
                        <a:lnSpc>
                          <a:spcPct val="104200"/>
                        </a:lnSpc>
                        <a:spcBef>
                          <a:spcPts val="114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1- Başkanlık, yapılan analiz veya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inceleme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çalışmaları neticesinde riskli ya da  vergiye uyum düzeyi düşük olduğu tespit edilen mükellefleri veya mükellef  gruplarını faaliyet, sektör ve ciro tutarına bağlı olmaksızın, yazılı bildirim  yapmak ve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geçiş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hazırlıkları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için 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ay süre vermek suretiyle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e-Gider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Pusulası uygulamasına geçme zorunluluğu getirmeye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yetkilidir.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447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4925" marR="2540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Kendisine yazılı bildirim yapılan mükelleflerin, yazılı bildirimde belirtilen  süreler içinde eGider Pusulası uygulamasına dâhil olması</a:t>
                      </a:r>
                      <a:r>
                        <a:rPr dirty="0" sz="1200" spc="4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gerekmektedir.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95272" y="685926"/>
          <a:ext cx="13097510" cy="8722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5208905"/>
                <a:gridCol w="1503679"/>
                <a:gridCol w="4839970"/>
              </a:tblGrid>
              <a:tr h="102235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5010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b="1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 BİLET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3655" marR="47625">
                        <a:lnSpc>
                          <a:spcPct val="1042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8/1/2018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tarihli ve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30295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Resmî Gazete’de yayımlanan Karayolu Taşıma  Yönetmeliğinde belirtilen şehirlerarası tarifeli yolcu taşımacılığı</a:t>
                      </a:r>
                      <a:r>
                        <a:rPr dirty="0" sz="1200" spc="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faaliyetiyle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iştigal eden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D1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yetki belgeli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işletmeler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  <a:tc>
                  <a:txBody>
                    <a:bodyPr/>
                    <a:lstStyle/>
                    <a:p>
                      <a:pPr marL="162306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1/1/2021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tarihine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kadar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266700" marR="243204" indent="75882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(2021 veya müteakip yıllarda faaliyetlerine  başlayanlar, faaliyete başladığı ayı izleyen dördüncü ayın</a:t>
                      </a:r>
                      <a:r>
                        <a:rPr dirty="0" sz="12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başından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itibaren)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</a:tr>
              <a:tr h="94932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Yerli ve yabancı film gösteriminde bulunan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sinema</a:t>
                      </a:r>
                      <a:r>
                        <a:rPr dirty="0" sz="1200" spc="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işletmeleri,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1/7/2020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205740" marR="180975">
                        <a:lnSpc>
                          <a:spcPct val="1042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(1/7/2020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tarihinden sonra faaliyetlerine başlayanlar, faaliyetlerine  başladıkları ayı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izleyen dördüncü ayın başına</a:t>
                      </a:r>
                      <a:r>
                        <a:rPr dirty="0" sz="12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kadar)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914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4C5E7"/>
                    </a:solidFill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41605" marR="120014" indent="635">
                        <a:lnSpc>
                          <a:spcPct val="104200"/>
                        </a:lnSpc>
                      </a:pPr>
                      <a:r>
                        <a:rPr dirty="0" sz="1200" b="1">
                          <a:latin typeface="Cambria"/>
                          <a:cs typeface="Cambria"/>
                        </a:rPr>
                        <a:t>e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SİGORTA  KOMİSYON</a:t>
                      </a:r>
                      <a:r>
                        <a:rPr dirty="0" sz="1200" spc="-6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b="1">
                          <a:latin typeface="Cambria"/>
                          <a:cs typeface="Cambria"/>
                        </a:rPr>
                        <a:t>GİDER  BELGESİ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AF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655" marR="252729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Başkanlık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aylık zaman süresi belirleyerek, e-Sigorta Komisyon Gider  Belgesi uygulamasına ilişkin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geçiş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zorunluluğu getirmeye ve bu</a:t>
                      </a:r>
                      <a:r>
                        <a:rPr dirty="0" sz="12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durumu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ebelge.gib.gov.tr adresinde yayımlanacak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duyurularla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belirlemeye</a:t>
                      </a:r>
                      <a:r>
                        <a:rPr dirty="0" sz="1200" spc="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yetkilidir.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AF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AF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34925" marR="825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Başkanlık tarafından e-Sigorta Komisyon Gider Belgesi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uygulamasına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zorunlu olarak dahil olacağı belirtilen sigorta, emeklilik ve reasürans  şirketlerinin, Başkanlık tarafından belirlenen süre</a:t>
                      </a:r>
                      <a:r>
                        <a:rPr dirty="0" sz="12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içinde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4AF84"/>
                    </a:solidFill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05130" marR="341630" indent="-40005">
                        <a:lnSpc>
                          <a:spcPct val="105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SİGORTA  POLİÇESİ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Başkanlık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aylık zaman süresi belirleyerek, sigorta, emeklilik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3655" marR="8636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reasürans şirketlerinin veya sigorta ve emeklilik aracılarının e-Sigorta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Poliçesi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uygulamasına dahil olma zorunluluğu getirmeye ve bu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durumu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ebelge.gib.gov.tr adresinde yayımlanacak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duyurularla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belirlemeye</a:t>
                      </a:r>
                      <a:r>
                        <a:rPr dirty="0" sz="1200" spc="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yetkilidir.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13360" marR="188595">
                        <a:lnSpc>
                          <a:spcPct val="104200"/>
                        </a:lnSpc>
                        <a:spcBef>
                          <a:spcPts val="70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Başkanlık tarafından e-Sigorta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Poliçesi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uygulamasına zorunlu olarak  dahil olacağı belirtilen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91770" marR="16573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sigorta, emeklilik ve reasürans şirketlerinin veya sigorta ve emeklilik  aracılarının,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Başkanlık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171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tarafından belirlenen süre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içinde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64465" marR="143510" indent="51435">
                        <a:lnSpc>
                          <a:spcPct val="10500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e DÖVİZ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ALIM-  SATIM</a:t>
                      </a:r>
                      <a:r>
                        <a:rPr dirty="0" sz="12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BELGESİ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3655" marR="6413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Başkanlık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aylık zaman süresi belirleyerek, yetkili müesseselere e-Döviz  Alım-Satım Belgesi Uygulamasına dâhil olma zorunluluğu getirmeye ve bu  durumu ebelge.gib.gov.tr adresinde yayımlanacak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duyurularla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belirlemeye  yetkilidir.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 marL="66675" marR="41910" indent="127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Başkanlık tarafından e-Döviz Alım-Satım Belgesi uygulamasına zorunlu  olarak dâhil olacağı belirtilen yetkili müesseselerin, Başkanlık tarafından  belirlenen süre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 içinde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67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DEKONT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3655" marR="58356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Başkanlık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aylık zaman süresi belirleyerek, bankaların e-Dekont  uygulamasına dâhil olma zorunluluğu getirmeye ve bu durumu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ebelge.gib.gov.tr adresinde yayımlanacak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duyurularla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belirlemeye</a:t>
                      </a:r>
                      <a:r>
                        <a:rPr dirty="0" sz="1200" spc="5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yetkilidir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509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7660" marR="27940" indent="-27622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Başkanlık tarafından e-Dekont uygulamasına zorunlu olarak dâhil olacağı  belirtilen bankaların, Başkanlık tarafından belirlenen süre</a:t>
                      </a:r>
                      <a:r>
                        <a:rPr dirty="0" sz="12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içinde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8EA9DB"/>
                    </a:solidFill>
                  </a:tcPr>
                </a:tc>
              </a:tr>
              <a:tr h="1741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822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e-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DEFTER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1- e-Fatura uygulamasına geçiş zorunluluğu bulunan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80365" marR="173355" indent="-18161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</a:t>
                      </a:r>
                      <a:r>
                        <a:rPr dirty="0" sz="1200" spc="-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ELEKTONİK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DEFTER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9370" marR="14604">
                        <a:lnSpc>
                          <a:spcPct val="104400"/>
                        </a:lnSpc>
                        <a:spcBef>
                          <a:spcPts val="10"/>
                        </a:spcBef>
                        <a:tabLst>
                          <a:tab pos="4262755" algn="l"/>
                        </a:tabLst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e-Fatu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yg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ula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asın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a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g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eçiş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z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o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unlul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uğ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buluna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n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m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ü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k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elle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f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le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,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	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-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Fat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r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a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uygulamasına geçiş süresi içinde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(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e-Fatura uygulamasına yıl</a:t>
                      </a:r>
                      <a:r>
                        <a:rPr dirty="0" sz="1200" spc="30" i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 i="1">
                          <a:latin typeface="Cambria"/>
                          <a:cs typeface="Cambria"/>
                        </a:rPr>
                        <a:t>içinde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260350" marR="266700">
                        <a:lnSpc>
                          <a:spcPct val="104200"/>
                        </a:lnSpc>
                      </a:pPr>
                      <a:r>
                        <a:rPr dirty="0" sz="1200" i="1">
                          <a:latin typeface="Cambria"/>
                          <a:cs typeface="Cambria"/>
                        </a:rPr>
                        <a:t>zorunlu olarak geçen mükellefler bakımından izleyen yılın başından  </a:t>
                      </a:r>
                      <a:r>
                        <a:rPr dirty="0" sz="1200" i="1">
                          <a:latin typeface="Cambria"/>
                          <a:cs typeface="Cambria"/>
                        </a:rPr>
                        <a:t>itibaren</a:t>
                      </a:r>
                      <a:r>
                        <a:rPr dirty="0" sz="1200" spc="-35" i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),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41605" marR="116205" indent="214629">
                        <a:lnSpc>
                          <a:spcPct val="105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2018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yada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2019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yılı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hasılatı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5.000.000 TL yi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geçenler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01.01.2021  tarihinden itibaren. (e-Fatura'ya geçişi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1/7/2020-yıl içine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rastlayan</a:t>
                      </a:r>
                      <a:r>
                        <a:rPr dirty="0" sz="1200" spc="5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bir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tarih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olduğu için)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589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8227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e-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DEFTER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841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454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 VUK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2170430" marR="283210" indent="-1863089">
                        <a:lnSpc>
                          <a:spcPct val="105000"/>
                        </a:lnSpc>
                        <a:spcBef>
                          <a:spcPts val="730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2018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yılı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hasılatı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10.000.000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TL yi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geçenler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01.01.2020 tarihinden  itibaren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27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89240" y="685926"/>
          <a:ext cx="13115290" cy="7640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5208905"/>
                <a:gridCol w="1503679"/>
                <a:gridCol w="4839970"/>
              </a:tblGrid>
              <a:tr h="1871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e-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DEFTER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9370" marR="287020">
                        <a:lnSpc>
                          <a:spcPct val="104200"/>
                        </a:lnSpc>
                        <a:spcBef>
                          <a:spcPts val="96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2-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19.10.2019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 itibariyle Türk Ticaret Kanununun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397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nci maddesinin  dördüncü fıkrası uyarınca bağımsız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denetime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tabi olan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şirketler.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86080" marR="167640" indent="-181610">
                        <a:lnSpc>
                          <a:spcPct val="104200"/>
                        </a:lnSpc>
                        <a:spcBef>
                          <a:spcPts val="965"/>
                        </a:spcBef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</a:t>
                      </a:r>
                      <a:r>
                        <a:rPr dirty="0" sz="1200" spc="-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ELEKTONİK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DEFTER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78740" marR="4191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Bu Tebliğ yayım tarihi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(19/10/2019)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itibarıyla Türk Ticaret Kanununun 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397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nci maddesinin dördüncü fıkrası uyarınca bağımsız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denetime</a:t>
                      </a:r>
                      <a:r>
                        <a:rPr dirty="0" sz="1200" spc="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tabi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10039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olan şirketler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1/1/2020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tarihinden</a:t>
                      </a:r>
                      <a:r>
                        <a:rPr dirty="0" sz="12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itibaren,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1369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2020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ve müteakip yıllarda bağımsız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denetime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tabi olma</a:t>
                      </a:r>
                      <a:r>
                        <a:rPr dirty="0" sz="1200" spc="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şartlarını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algn="ctr" marL="55880" marR="19685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sağlayan mükellefler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ise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şartların sağlandığı yılı takip eden yılın başından  itibaren,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1372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e-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DEFTER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9370" marR="164465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3- Başkanlık, yapılan analiz veya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inceleme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çalışmaları neticesinde riskli ya da  vergiye uyum düzeyi düşük olduğu tespit edilen mükellefleri veya mükellef  gruplarını faaliyet, sektör ve ciro tutarına bağlı olmaksızın, yazılı bildirim  yapmak ve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geçiş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hazırlıkları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için en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az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ay süre vermek suretiyle e-Defter  uygulamasına geçme zorunluluğu getirmeye</a:t>
                      </a:r>
                      <a:r>
                        <a:rPr dirty="0" sz="12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yetkilidir.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86080" marR="167640" indent="-18161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</a:t>
                      </a:r>
                      <a:r>
                        <a:rPr dirty="0" sz="1200" spc="-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ELEKTONİK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DEFTER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50165" marR="11430">
                        <a:lnSpc>
                          <a:spcPct val="105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Kendisine yazılı bildirim yapılan mükelleflerin, yazılı bildirimde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belirtilen  süreler içinde 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(en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az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üç ay)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e-Defter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uygulamasına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dâhil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olması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gerekmektedir.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862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e-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DEFTER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4-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5018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sayılı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Kamu Malî Yönetimi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Kontrol Kanununa ekli cetvellerde 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yer</a:t>
                      </a:r>
                      <a:r>
                        <a:rPr dirty="0" sz="12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39370" marR="22225">
                        <a:lnSpc>
                          <a:spcPct val="105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idare, kurum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kuruluşlar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ile iktisadi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kamu kuruluşlarının e-Defter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uygulamasından  yararlanma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zorunluluğu bulunmamakla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birlikte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isteğe bağlı olarak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uygulamaya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dâhil  olabilirler.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6080" marR="167640" indent="-18161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</a:t>
                      </a:r>
                      <a:r>
                        <a:rPr dirty="0" sz="1200" spc="-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ELEKTONİK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DEFTER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095500" marR="125730" indent="-1931035">
                        <a:lnSpc>
                          <a:spcPct val="1050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başvurularını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izleyen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ayın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başından itibaren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defterlerini e-Defter olarak  tutabilirler.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e-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DEFTER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38100">
                        <a:lnSpc>
                          <a:spcPct val="104200"/>
                        </a:lnSpc>
                        <a:spcBef>
                          <a:spcPts val="969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5- Bu Tebliğ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belirlenen zorunluluk kapsamına girmeyenlerden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17/12/2017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tarihli ve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30273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sayılı Resmî Gazete’de yayımlanan Vergi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Usul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Kanunu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Genel  Tebliği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(Sıra No: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486)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usul ve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esasları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belirlenen Defter Beyan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Sistemi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9370" marR="27940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kapsamı dışında kalan mükelleflerin de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istemeleri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halinde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e-Defter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uygulamasına dâhil olması mümkündür. e-Defter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uygulamasına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isteğe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bağlı  olarak dâhil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olanlar,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2318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86080" marR="167640" indent="-18161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</a:t>
                      </a:r>
                      <a:r>
                        <a:rPr dirty="0" sz="1200" spc="-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ELEKTONİK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DEFTER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095500" marR="125730" indent="-1931035">
                        <a:lnSpc>
                          <a:spcPct val="105000"/>
                        </a:lnSpc>
                        <a:spcBef>
                          <a:spcPts val="95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başvurularını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izleyen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ayın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başından itibaren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defterlerini e-Defter olarak  tutabilirler.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1419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8862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e-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DEFTER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marL="39370" marR="27940">
                        <a:lnSpc>
                          <a:spcPct val="104200"/>
                        </a:lnSpc>
                        <a:spcBef>
                          <a:spcPts val="100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6- e-Defter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uygulamasına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geçme zorunluluğu olduğu belirtilen mükellefler; tam  bölünme, birleşme (devralma şeklinde birleşme ve yeni </a:t>
                      </a:r>
                      <a:r>
                        <a:rPr dirty="0" sz="1200" spc="-10">
                          <a:latin typeface="Cambria"/>
                          <a:cs typeface="Cambria"/>
                        </a:rPr>
                        <a:t>kuruluş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şeklinde  birleşme) veya tür (nev’i) değişikliğine gitmeleri halinde</a:t>
                      </a:r>
                      <a:r>
                        <a:rPr dirty="0" sz="1200" spc="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devrolunan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veya birleşilen tüzel kişi mükellefler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ile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tam bölünme veya tür</a:t>
                      </a:r>
                      <a:r>
                        <a:rPr dirty="0" sz="12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(nev’i)</a:t>
                      </a:r>
                      <a:endParaRPr sz="1200">
                        <a:latin typeface="Cambria"/>
                        <a:cs typeface="Cambria"/>
                      </a:endParaRPr>
                    </a:p>
                    <a:p>
                      <a:pPr marL="39370" marR="74930">
                        <a:lnSpc>
                          <a:spcPct val="1042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değişikliği sonucunda ortaya çıkan yeni tüzel kişi mükellefler elektronik defter  uygulamasına geçmek zorundadır.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86080" marR="167640" indent="-181610">
                        <a:lnSpc>
                          <a:spcPct val="104200"/>
                        </a:lnSpc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</a:t>
                      </a:r>
                      <a:r>
                        <a:rPr dirty="0" sz="1200" spc="-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ELEKTONİK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DEFTER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711200" marR="104775" indent="-568960">
                        <a:lnSpc>
                          <a:spcPct val="104200"/>
                        </a:lnSpc>
                      </a:pPr>
                      <a:r>
                        <a:rPr dirty="0" sz="1200" spc="-5">
                          <a:latin typeface="Cambria"/>
                          <a:cs typeface="Cambria"/>
                        </a:rPr>
                        <a:t>Uygulamalara geçme süresi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hiçbir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koşulda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işlemin ticaret siciline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tescil  tarihini izleyen ayın başından itibaren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ayı</a:t>
                      </a:r>
                      <a:r>
                        <a:rPr dirty="0" sz="12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geçemez.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BDBDB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38862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e-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DEFTER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31875" marR="188595" indent="-807720">
                        <a:lnSpc>
                          <a:spcPts val="1500"/>
                        </a:lnSpc>
                        <a:spcBef>
                          <a:spcPts val="45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7-2018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yılında internet üzerinden mal ve hizmet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satışı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yapan ve brüt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satış 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hasılatı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5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Milyon TL ve üzerinde olan</a:t>
                      </a:r>
                      <a:r>
                        <a:rPr dirty="0" sz="12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mükellefler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6080" marR="120650" indent="-228600">
                        <a:lnSpc>
                          <a:spcPts val="1500"/>
                        </a:lnSpc>
                        <a:spcBef>
                          <a:spcPts val="45"/>
                        </a:spcBef>
                      </a:pPr>
                      <a:r>
                        <a:rPr dirty="0" sz="1200">
                          <a:latin typeface="Cambria"/>
                          <a:cs typeface="Cambria"/>
                        </a:rPr>
                        <a:t>3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SN</a:t>
                      </a:r>
                      <a:r>
                        <a:rPr dirty="0" sz="1200" spc="-7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ELEKTRONİK  </a:t>
                      </a:r>
                      <a:r>
                        <a:rPr dirty="0" sz="1200">
                          <a:latin typeface="Cambria"/>
                          <a:cs typeface="Cambria"/>
                        </a:rPr>
                        <a:t>DEFTER</a:t>
                      </a:r>
                      <a:r>
                        <a:rPr dirty="0" sz="1200" spc="-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200" spc="-5">
                          <a:latin typeface="Cambria"/>
                          <a:cs typeface="Cambria"/>
                        </a:rPr>
                        <a:t>GT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1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200" spc="-10">
                          <a:latin typeface="Cambria"/>
                          <a:cs typeface="Cambria"/>
                        </a:rPr>
                        <a:t>1.1.2020</a:t>
                      </a:r>
                      <a:endParaRPr sz="1200">
                        <a:latin typeface="Cambria"/>
                        <a:cs typeface="Cambria"/>
                      </a:endParaRPr>
                    </a:p>
                  </a:txBody>
                  <a:tcPr marL="0" marR="0" marB="0" marT="10033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Selahattin</dc:creator>
  <dcterms:created xsi:type="dcterms:W3CDTF">2019-12-04T13:34:33Z</dcterms:created>
  <dcterms:modified xsi:type="dcterms:W3CDTF">2019-12-04T13:34:33Z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2019-12-03T00:00:00Z</vt:filetime>
  </property>
  <property fmtid="{D5CDD505-2E9C-101B-9397-08002B2CF9AE}" pid="3" name="Creator">
    <vt:lpwstr>Microsoft® Excel® 2013</vt:lpwstr>
  </property>
  <property fmtid="{D5CDD505-2E9C-101B-9397-08002B2CF9AE}" pid="4" name="LastSaved">
    <vt:filetime>2019-12-04T00:00:00Z</vt:filetime>
  </property>
</Properties>
</file>